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7" r:id="rId11"/>
    <p:sldId id="285" r:id="rId12"/>
    <p:sldId id="286" r:id="rId13"/>
    <p:sldId id="288" r:id="rId14"/>
    <p:sldId id="296" r:id="rId15"/>
    <p:sldId id="298" r:id="rId16"/>
    <p:sldId id="299" r:id="rId17"/>
    <p:sldId id="275" r:id="rId18"/>
    <p:sldId id="29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681C-568C-4268-A512-DF0CC8B8BA5C}" v="495" dt="2020-02-27T23:38:47.819"/>
    <p1510:client id="{1216A8F4-99AB-4D6F-A50A-3B1FFA79F5DB}" v="48" dt="2020-02-28T00:26:28.822"/>
    <p1510:client id="{C820140F-01F3-4E6D-B78D-C9DF775FCC6D}" v="1893" dt="2020-02-28T03:41:02.950"/>
    <p1510:client id="{6D891A27-38B1-49E2-8A88-96252FBD2E3F}" v="17" dt="2020-02-27T22:37:36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0" y="26731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2000"/>
              </a:spcAft>
            </a:pPr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10034" y="3131572"/>
            <a:ext cx="2695752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/>
              </a:rPr>
              <a:t>moderate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/>
              </a:rPr>
              <a:t>severe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/>
              </a:rPr>
              <a:t>extreme</a:t>
            </a:r>
            <a:r>
              <a:rPr lang="en-US" dirty="0">
                <a:latin typeface="Comic Sans MS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697119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6" y="2369365"/>
            <a:ext cx="942975" cy="228600"/>
          </a:xfrm>
          <a:prstGeom prst="rect">
            <a:avLst/>
          </a:prstGeom>
        </p:spPr>
      </p:pic>
      <p:pic>
        <p:nvPicPr>
          <p:cNvPr id="4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25813AA8-32BB-4E02-87B9-57198700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60" y="1564320"/>
            <a:ext cx="9051401" cy="5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7CA1439-4CE0-4182-9E86-97A6F310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8" y="151437"/>
            <a:ext cx="10015958" cy="6670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44836" y="5280675"/>
            <a:ext cx="4090750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Comic Sans MS"/>
              </a:rPr>
              <a:t>Percent of years </a:t>
            </a:r>
            <a:r>
              <a:rPr lang="en-US" sz="2000" dirty="0" err="1">
                <a:solidFill>
                  <a:srgbClr val="00B050"/>
                </a:solidFill>
                <a:latin typeface="Comic Sans MS"/>
              </a:rPr>
              <a:t>Riverware</a:t>
            </a:r>
            <a:r>
              <a:rPr lang="en-US" sz="2000" dirty="0">
                <a:solidFill>
                  <a:srgbClr val="00B050"/>
                </a:solidFill>
                <a:latin typeface="Comic Sans MS"/>
              </a:rPr>
              <a:t> shortage &gt; DCP shortage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/>
              </a:rPr>
              <a:t> model shorts users more than Drought Contingency Plan across all tested inflow &amp; demand scenarios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BB7AA-355E-468E-9210-FBF4EF38CC10}"/>
              </a:ext>
            </a:extLst>
          </p:cNvPr>
          <p:cNvSpPr/>
          <p:nvPr/>
        </p:nvSpPr>
        <p:spPr>
          <a:xfrm>
            <a:off x="6195570" y="5251738"/>
            <a:ext cx="448621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/>
              </a:rPr>
              <a:t>Sedimentation = 0%</a:t>
            </a:r>
            <a:endParaRPr lang="en-US" dirty="0"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UofU</a:t>
            </a:r>
            <a:r>
              <a:rPr lang="en-US" sz="2400" dirty="0">
                <a:latin typeface="Comic Sans MS"/>
                <a:cs typeface="Calibri"/>
              </a:rPr>
              <a:t> suggested increase of 1,600 to 3,300 acre-feet/year increases for 3.7 and 4.0 feet/year (assume full pool of 9,970 acre-feet).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When we multiply area by rates:</a:t>
            </a:r>
          </a:p>
          <a:p>
            <a:pPr lvl="1"/>
            <a:r>
              <a:rPr lang="en-US" dirty="0">
                <a:latin typeface="Comic Sans MS"/>
                <a:cs typeface="Calibri"/>
              </a:rPr>
              <a:t>~ 30,000 acre-feet per year total evap.</a:t>
            </a:r>
            <a:endParaRPr lang="en-US" dirty="0">
              <a:latin typeface="Calibri" panose="020F0502020204030204"/>
              <a:cs typeface="Calibri"/>
            </a:endParaRPr>
          </a:p>
          <a:p>
            <a:pPr lvl="1"/>
            <a:r>
              <a:rPr lang="en-US" dirty="0">
                <a:latin typeface="Comic Sans MS"/>
                <a:cs typeface="Calibri"/>
              </a:rPr>
              <a:t>~ +6,600 to +8,000 acre-feet/year additional over 3.2 feet/year rate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4. Evap. will decrease as reservoir storage drops (e.g., many scenarios)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5. 8,000 acre-feet is real water, but maybe noise for a vulnerability study?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evaporation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07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765126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Willard Bay evaporation</a:t>
            </a:r>
            <a:br>
              <a:rPr lang="en-US" sz="3600" dirty="0">
                <a:solidFill>
                  <a:srgbClr val="0000FF"/>
                </a:solidFill>
                <a:latin typeface="Comic Sans MS"/>
              </a:rPr>
            </a:br>
            <a:r>
              <a:rPr lang="en-US" sz="3200" dirty="0">
                <a:solidFill>
                  <a:srgbClr val="7030A0"/>
                </a:solidFill>
                <a:latin typeface="Comic Sans MS"/>
              </a:rPr>
              <a:t>(results all over the place)</a:t>
            </a:r>
            <a:endParaRPr lang="en-US" sz="3200">
              <a:solidFill>
                <a:srgbClr val="7030A0"/>
              </a:solidFill>
              <a:cs typeface="Calibri Light"/>
            </a:endParaRPr>
          </a:p>
          <a:p>
            <a:endParaRPr lang="en-US" sz="3600" dirty="0">
              <a:cs typeface="Calibri Ligh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B7E7F-7254-4A4C-9062-FA4311C6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8501"/>
              </p:ext>
            </p:extLst>
          </p:nvPr>
        </p:nvGraphicFramePr>
        <p:xfrm>
          <a:off x="1196050" y="2324582"/>
          <a:ext cx="9557558" cy="212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555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716909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1956854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  <a:gridCol w="1871240">
                  <a:extLst>
                    <a:ext uri="{9D8B030D-6E8A-4147-A177-3AD203B41FA5}">
                      <a16:colId xmlns:a16="http://schemas.microsoft.com/office/drawing/2014/main" val="320793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Approach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Base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(3.2 ft/year)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Historic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(3.7 ft/year)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Late 21st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(4.0 ft/year)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/>
                        </a:rPr>
                        <a:t>% Increase over base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/>
                        </a:rPr>
                        <a:t>--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/>
                        </a:rPr>
                        <a:t>18%</a:t>
                      </a:r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/>
                        </a:rPr>
                        <a:t>26%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U of U added volume (ac-ft/</a:t>
                      </a:r>
                      <a:r>
                        <a:rPr lang="en-US" sz="1800" b="0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)*</a:t>
                      </a:r>
                      <a:endParaRPr lang="en-US" dirty="0" err="1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--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1,500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3,300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Multiply rate by area (ac-ft/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)*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31,400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37,200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39,400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Riverware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single-run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30 - 31,000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44 – 46,000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46 – 49,000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23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26F30B4-2915-474E-A8E8-569CD2B605AB}"/>
              </a:ext>
            </a:extLst>
          </p:cNvPr>
          <p:cNvSpPr txBox="1"/>
          <p:nvPr/>
        </p:nvSpPr>
        <p:spPr>
          <a:xfrm>
            <a:off x="1327351" y="45103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* at full pool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 with changes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reservoir volume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3.2 to 4.0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8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rgbClr val="7030A0"/>
                </a:solidFill>
                <a:latin typeface="Comic Sans MS"/>
              </a:rPr>
              <a:t>Factor Combinations</a:t>
            </a:r>
            <a:endParaRPr lang="en-US" sz="2400">
              <a:solidFill>
                <a:srgbClr val="7030A0"/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alibri" panose="020F0502020204030204"/>
              </a:rPr>
              <a:t>Storage more sensitive to inflow than demand changes at largest sedimentation rates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Riverware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 shorts users more than DCP across tested inflow and demand scenarios. Increase DCP shortages, esp. for moderate tier?</a:t>
            </a:r>
            <a:r>
              <a:rPr lang="en-US" sz="2000" dirty="0">
                <a:solidFill>
                  <a:schemeClr val="accent2"/>
                </a:solidFill>
                <a:latin typeface="Comic Sans MS"/>
                <a:cs typeface="Calibri" panose="020F0502020204030204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2000" dirty="0">
              <a:solidFill>
                <a:srgbClr val="ED7D31"/>
              </a:solidFill>
              <a:latin typeface="Comic Sans MS"/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Get evaporation results to work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demand scenario values back to multiple sub-factors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Look at Willard Bay storage individually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solidFill>
                <a:srgbClr val="7030A0"/>
              </a:solidFill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Our Next Steps </a:t>
            </a:r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6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000FF"/>
                </a:solidFill>
                <a:latin typeface="Comic Sans MS"/>
              </a:rPr>
              <a:t>Discussion Items</a:t>
            </a:r>
            <a:endParaRPr lang="en-US" sz="3600" b="1" dirty="0"/>
          </a:p>
          <a:p>
            <a:endParaRPr lang="en-US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may change how you will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clarify/add/change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8213D7C6-660C-4EB9-A9A4-2A24F6ED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50" y="1251030"/>
            <a:ext cx="6312059" cy="418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7F736-3723-48C8-87D2-0D63004DE333}"/>
              </a:ext>
            </a:extLst>
          </p:cNvPr>
          <p:cNvSpPr txBox="1"/>
          <p:nvPr/>
        </p:nvSpPr>
        <p:spPr>
          <a:xfrm>
            <a:off x="5959033" y="4608654"/>
            <a:ext cx="4903807" cy="64633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mic Sans MS"/>
                <a:cs typeface="Arial"/>
              </a:rPr>
              <a:t>Percent of June 1 system storage values below 380,000 acre-feet​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0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2159058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242737" y="6022125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891483" y="6257672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9909238" y="360586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67154"/>
              </p:ext>
            </p:extLst>
          </p:nvPr>
        </p:nvGraphicFramePr>
        <p:xfrm>
          <a:off x="6184792" y="2911886"/>
          <a:ext cx="582565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6459944-093F-4398-AE7C-E9EC2A3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267183"/>
            <a:ext cx="9678363" cy="644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51010" y="68254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Current ok. Storage vulnerable to 100k acre-feet per year changes in inflow or demand</a:t>
            </a:r>
            <a:endParaRPr lang="en-US" sz="2600" dirty="0">
              <a:latin typeface="Comic Sans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427520" y="5406068"/>
            <a:ext cx="478523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/>
              </a:rPr>
              <a:t>Percent of June 1 system storage values below 380,000 acre-feet</a:t>
            </a:r>
            <a:endParaRPr lang="en-US" sz="20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D6B3E-0D6F-43BD-8919-E616A861798F}"/>
              </a:ext>
            </a:extLst>
          </p:cNvPr>
          <p:cNvSpPr/>
          <p:nvPr/>
        </p:nvSpPr>
        <p:spPr>
          <a:xfrm>
            <a:off x="5761520" y="5406067"/>
            <a:ext cx="489133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1082</Words>
  <Application>Microsoft Office PowerPoint</Application>
  <PresentationFormat>Widescreen</PresentationFormat>
  <Paragraphs>219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Wingdings</vt:lpstr>
      <vt:lpstr>Wingdings,Sans-Serif</vt:lpstr>
      <vt:lpstr>Office Theme</vt:lpstr>
      <vt:lpstr>Bottom-up Vulnerability Analysis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still working on evaporation </vt:lpstr>
      <vt:lpstr>We are still working on Willard Bay evaporation (results all over the place) </vt:lpstr>
      <vt:lpstr>Summary of System Vulnerabilities</vt:lpstr>
      <vt:lpstr>Our Next Steps </vt:lpstr>
      <vt:lpstr>Discussion Items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530</cp:revision>
  <dcterms:created xsi:type="dcterms:W3CDTF">2020-02-26T02:23:49Z</dcterms:created>
  <dcterms:modified xsi:type="dcterms:W3CDTF">2020-02-28T03:41:53Z</dcterms:modified>
</cp:coreProperties>
</file>